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9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014"/>
  </p:normalViewPr>
  <p:slideViewPr>
    <p:cSldViewPr snapToGrid="0" snapToObjects="1">
      <p:cViewPr varScale="1">
        <p:scale>
          <a:sx n="106" d="100"/>
          <a:sy n="106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52091-D7CF-8D4B-A697-B2DE2BB25A88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BDB3-1B88-3D46-AC49-EC3F2EB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S19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1BDB3-1B88-3D46-AC49-EC3F2EBEF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489B-C219-D54C-9CDE-A0A251B6A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3FA50-5048-694E-AAA6-CE3F83232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5B4F-6B18-DE40-8082-0DF8873C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E49F7-3C96-BD4E-B8BB-5CCF2BBB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0F0C6-9688-6D44-A913-49056967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E476-827F-CC4D-8F90-FBE31A97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1D62-4704-6A40-A303-60BC532BA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5955-810A-DC47-BBC1-8B972B95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3D32B-863E-9A4B-874A-5938C7D0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F24E-67D4-2240-8194-76D7E1AD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03ED-AAF3-3B4E-948F-B56E5AF1D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5942E-131B-8F4D-95E7-3F4BBBB7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8B8A0-3E0C-664C-BD9A-C35C08DB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97838-974F-554C-97C1-196A895B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4F5B-4EFA-4C48-87E4-52F5205A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EFE-95B7-CE4D-A631-BF7138B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8508-32BE-2B40-9D51-B13E7A85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9D74C-DA08-864F-AD99-46AF8F2B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D1C2-B122-3344-BA54-ADC69074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E54BF-45DE-7F46-AECF-67A58DA8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DA3F-45C7-3D42-AE39-E105931E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F7951-E917-4C42-B6D1-E194688F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E2768-873F-EE42-B234-FD895D03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E044-4A6D-B44D-93EE-972A5DB9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70C8-75F9-7845-BFB7-243E0248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DCDB-D42C-2246-8C3E-3C07B4F7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94DD-9A3D-8D4E-9F74-B395F6C64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AEF4-61E9-7B4C-8E38-863E33E7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37F7B-9C96-8A44-BF92-F6F51C6E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0B810-E085-1343-93FB-5E195369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E5F7-CCFE-584C-BA22-F5D610DB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0680-5756-A648-9311-4F49EB4C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4BEEE-F6B1-2448-8F79-23F81522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33E2D-6CF9-1044-8E8A-F52E57DFD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2E26A-9502-1E42-A4FD-1E52C8559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E895C-83D7-794A-85FB-948EDC036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E435E-A575-634B-A2B4-D11FDF3B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A56D4-FD2D-4B4C-8635-77BFD961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BB495-6278-4D48-8898-9F6ED9D6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D83A-4EDF-EE4D-9627-A0BA559C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2A9D4-AB23-5048-995B-27E11574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B2E80-9738-FE4F-996B-AFA725ED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C7173-3D7C-5841-AE7B-BB8C4CAB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CF74C-79A2-1040-A028-1D00FFE9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D07EB-687F-424A-B07A-CBB22071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C0BFC-C923-DE48-8327-AA2D385F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CA2D-9256-B14F-A72F-5519DF02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DCF7-FED7-0244-8049-CED8D6838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F7651-12C8-E247-A814-498F2A3F1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8187B-5951-DA40-AE18-26664D15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2AAED-7750-3C46-BD5B-3553796A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5DD7-6E71-D04A-8933-50432732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1856-3016-C34C-92DD-9AE119B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E69AE-675C-6B40-999D-212DFE025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04DF4-16C4-A247-89D2-564261D91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B70F4-F49E-0746-B19A-7F83D10B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1B542-6E3C-D248-9829-0605264F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925CF-8A6A-BB41-A68A-FE2AC6EA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0ADE8-92A1-9F49-B5C6-B128CC1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02781-88B4-F640-B486-011AAAE1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92C6-B8FA-C340-8C54-5DFE4BE0D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6BFB-A3E0-BC47-ADD1-CFB16D7AC8FB}" type="datetimeFigureOut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3F83-9303-C749-A569-64EC7C9C8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D53F1-62B5-2A48-8282-FE2276024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DD42-3014-3445-BCA2-0AF70ABC9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5CB614-49D6-774B-BA36-24A2C01BDB8D}"/>
              </a:ext>
            </a:extLst>
          </p:cNvPr>
          <p:cNvGrpSpPr/>
          <p:nvPr/>
        </p:nvGrpSpPr>
        <p:grpSpPr>
          <a:xfrm>
            <a:off x="-103599" y="-109842"/>
            <a:ext cx="13726444" cy="6735437"/>
            <a:chOff x="-960850" y="-395592"/>
            <a:chExt cx="14119917" cy="673543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3F5969-6171-B848-9E7B-D3EAAD2EAF61}"/>
                </a:ext>
              </a:extLst>
            </p:cNvPr>
            <p:cNvGrpSpPr/>
            <p:nvPr/>
          </p:nvGrpSpPr>
          <p:grpSpPr>
            <a:xfrm>
              <a:off x="-960850" y="-395592"/>
              <a:ext cx="13726444" cy="6735437"/>
              <a:chOff x="-960850" y="-395592"/>
              <a:chExt cx="13726444" cy="673543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7C44239-09A9-5044-BEF0-94B58745930C}"/>
                  </a:ext>
                </a:extLst>
              </p:cNvPr>
              <p:cNvSpPr/>
              <p:nvPr/>
            </p:nvSpPr>
            <p:spPr>
              <a:xfrm>
                <a:off x="-914400" y="-395592"/>
                <a:ext cx="13679994" cy="67354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8D794B7-D160-5C48-8957-1B09F3835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14400" y="-197712"/>
                <a:ext cx="4923028" cy="3768811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89E2210-FCBC-6148-9649-1B35A2BA8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0475" y="79513"/>
                <a:ext cx="0" cy="529282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39E103C-D293-DA4D-AB6A-1AB6D3ACB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3885" y="79513"/>
                <a:ext cx="0" cy="551918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B0E525-4A28-C34E-9B7E-230DE88E9DBB}"/>
                  </a:ext>
                </a:extLst>
              </p:cNvPr>
              <p:cNvSpPr txBox="1"/>
              <p:nvPr/>
            </p:nvSpPr>
            <p:spPr>
              <a:xfrm>
                <a:off x="-397550" y="-395592"/>
                <a:ext cx="38360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2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order differential equation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D9DA22-E1D2-2E45-B05E-9AE28F902D68}"/>
                  </a:ext>
                </a:extLst>
              </p:cNvPr>
              <p:cNvSpPr txBox="1"/>
              <p:nvPr/>
            </p:nvSpPr>
            <p:spPr>
              <a:xfrm>
                <a:off x="4485546" y="-395592"/>
                <a:ext cx="264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Michaelis-Menten kinetics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2FB80C-AB77-D14F-8F2E-F791916E930F}"/>
                  </a:ext>
                </a:extLst>
              </p:cNvPr>
              <p:cNvSpPr txBox="1"/>
              <p:nvPr/>
            </p:nvSpPr>
            <p:spPr>
              <a:xfrm>
                <a:off x="9061608" y="-395592"/>
                <a:ext cx="2643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FE-EPR (this paper)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C43C67-03B7-504A-B2DB-F2CFFD8FD2CE}"/>
                  </a:ext>
                </a:extLst>
              </p:cNvPr>
              <p:cNvSpPr txBox="1"/>
              <p:nvPr/>
            </p:nvSpPr>
            <p:spPr>
              <a:xfrm>
                <a:off x="3618272" y="4097031"/>
                <a:ext cx="45287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Substrate (S)                                    Product (P)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F6CF4E6-D9C4-0A4C-84BB-E49CD276B920}"/>
                  </a:ext>
                </a:extLst>
              </p:cNvPr>
              <p:cNvCxnSpPr/>
              <p:nvPr/>
            </p:nvCxnSpPr>
            <p:spPr>
              <a:xfrm>
                <a:off x="5072064" y="4315337"/>
                <a:ext cx="1528762" cy="0"/>
              </a:xfrm>
              <a:prstGeom prst="straightConnector1">
                <a:avLst/>
              </a:prstGeom>
              <a:ln w="9525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031126-AD5C-8D47-96E0-05AFCDC41EC6}"/>
                  </a:ext>
                </a:extLst>
              </p:cNvPr>
              <p:cNvSpPr txBox="1"/>
              <p:nvPr/>
            </p:nvSpPr>
            <p:spPr>
              <a:xfrm>
                <a:off x="4953948" y="3946005"/>
                <a:ext cx="1857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Catalyst/Enzyme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A87417-5EE3-B845-843A-02706ADAD0F2}"/>
                  </a:ext>
                </a:extLst>
              </p:cNvPr>
              <p:cNvSpPr txBox="1"/>
              <p:nvPr/>
            </p:nvSpPr>
            <p:spPr>
              <a:xfrm>
                <a:off x="8236873" y="4086734"/>
                <a:ext cx="45287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Alcohol (A)                                      Aldehyde (P)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A53D663-A574-EB44-BE95-57B99191D5DF}"/>
                  </a:ext>
                </a:extLst>
              </p:cNvPr>
              <p:cNvCxnSpPr/>
              <p:nvPr/>
            </p:nvCxnSpPr>
            <p:spPr>
              <a:xfrm>
                <a:off x="9690665" y="4305040"/>
                <a:ext cx="1528762" cy="0"/>
              </a:xfrm>
              <a:prstGeom prst="straightConnector1">
                <a:avLst/>
              </a:prstGeom>
              <a:ln w="9525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830DF38-95CE-DF43-92A9-9AF791AF2AD6}"/>
                  </a:ext>
                </a:extLst>
              </p:cNvPr>
              <p:cNvSpPr/>
              <p:nvPr/>
            </p:nvSpPr>
            <p:spPr>
              <a:xfrm>
                <a:off x="9958388" y="4046792"/>
                <a:ext cx="942975" cy="228759"/>
              </a:xfrm>
              <a:custGeom>
                <a:avLst/>
                <a:gdLst>
                  <a:gd name="connsiteX0" fmla="*/ 0 w 942975"/>
                  <a:gd name="connsiteY0" fmla="*/ 0 h 228759"/>
                  <a:gd name="connsiteX1" fmla="*/ 457200 w 942975"/>
                  <a:gd name="connsiteY1" fmla="*/ 228600 h 228759"/>
                  <a:gd name="connsiteX2" fmla="*/ 942975 w 942975"/>
                  <a:gd name="connsiteY2" fmla="*/ 28575 h 228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2975" h="228759">
                    <a:moveTo>
                      <a:pt x="0" y="0"/>
                    </a:moveTo>
                    <a:cubicBezTo>
                      <a:pt x="150019" y="111919"/>
                      <a:pt x="300038" y="223838"/>
                      <a:pt x="457200" y="228600"/>
                    </a:cubicBezTo>
                    <a:cubicBezTo>
                      <a:pt x="614362" y="233362"/>
                      <a:pt x="778668" y="130968"/>
                      <a:pt x="942975" y="28575"/>
                    </a:cubicBezTo>
                  </a:path>
                </a:pathLst>
              </a:custGeom>
              <a:ln w="9525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03DE59-5AC1-4D45-A319-008350B5124F}"/>
                  </a:ext>
                </a:extLst>
              </p:cNvPr>
              <p:cNvSpPr txBox="1"/>
              <p:nvPr/>
            </p:nvSpPr>
            <p:spPr>
              <a:xfrm>
                <a:off x="9387665" y="3718380"/>
                <a:ext cx="1857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TEMPO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2F5419-4428-1F45-A80D-86B75C29726D}"/>
                  </a:ext>
                </a:extLst>
              </p:cNvPr>
              <p:cNvSpPr txBox="1"/>
              <p:nvPr/>
            </p:nvSpPr>
            <p:spPr>
              <a:xfrm>
                <a:off x="10697053" y="3757451"/>
                <a:ext cx="1857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TEMPO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C38808-1EDA-3748-B3B2-3BA9140C5D3B}"/>
                  </a:ext>
                </a:extLst>
              </p:cNvPr>
              <p:cNvSpPr txBox="1"/>
              <p:nvPr/>
            </p:nvSpPr>
            <p:spPr>
              <a:xfrm>
                <a:off x="-960850" y="4435585"/>
                <a:ext cx="1857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Solutions: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9B8E6B2-107D-964C-941B-D792476F9180}"/>
                      </a:ext>
                    </a:extLst>
                  </p:cNvPr>
                  <p:cNvSpPr txBox="1"/>
                  <p:nvPr/>
                </p:nvSpPr>
                <p:spPr>
                  <a:xfrm>
                    <a:off x="-828992" y="4710234"/>
                    <a:ext cx="3754225" cy="6154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9B8E6B2-107D-964C-941B-D792476F91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28992" y="4710234"/>
                    <a:ext cx="3754225" cy="6154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0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D89A901-B4C4-484E-A631-8B937C68CD85}"/>
                      </a:ext>
                    </a:extLst>
                  </p:cNvPr>
                  <p:cNvSpPr txBox="1"/>
                  <p:nvPr/>
                </p:nvSpPr>
                <p:spPr>
                  <a:xfrm>
                    <a:off x="3871263" y="4688947"/>
                    <a:ext cx="3754225" cy="6833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D89A901-B4C4-484E-A631-8B937C68CD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1263" y="4688947"/>
                    <a:ext cx="3754225" cy="6833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2663ABF-65C4-DC4E-BD1C-81B1DD1D32B5}"/>
                      </a:ext>
                    </a:extLst>
                  </p:cNvPr>
                  <p:cNvSpPr txBox="1"/>
                  <p:nvPr/>
                </p:nvSpPr>
                <p:spPr>
                  <a:xfrm>
                    <a:off x="8371162" y="4688947"/>
                    <a:ext cx="3754225" cy="6833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𝑐𝑎𝑡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2663ABF-65C4-DC4E-BD1C-81B1DD1D32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71162" y="4688947"/>
                    <a:ext cx="3754225" cy="6833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59D7CF-940D-D94F-B2D5-F99421E4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5038" y="-198840"/>
              <a:ext cx="4924029" cy="37688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C340BEC-8823-2945-8957-7634449C9BCB}"/>
                    </a:ext>
                  </a:extLst>
                </p:cNvPr>
                <p:cNvSpPr txBox="1"/>
                <p:nvPr/>
              </p:nvSpPr>
              <p:spPr>
                <a:xfrm>
                  <a:off x="6732366" y="111109"/>
                  <a:ext cx="1605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C340BEC-8823-2945-8957-7634449C9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366" y="111109"/>
                  <a:ext cx="16052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B9148DC-B970-A04E-B275-2DA548C629A1}"/>
                    </a:ext>
                  </a:extLst>
                </p:cNvPr>
                <p:cNvSpPr txBox="1"/>
                <p:nvPr/>
              </p:nvSpPr>
              <p:spPr>
                <a:xfrm>
                  <a:off x="2285758" y="99562"/>
                  <a:ext cx="16052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B9148DC-B970-A04E-B275-2DA548C62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758" y="99562"/>
                  <a:ext cx="1605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0E6D524-B38C-F64D-BF67-FE8BD8E58601}"/>
                    </a:ext>
                  </a:extLst>
                </p:cNvPr>
                <p:cNvSpPr txBox="1"/>
                <p:nvPr/>
              </p:nvSpPr>
              <p:spPr>
                <a:xfrm>
                  <a:off x="11804230" y="99562"/>
                  <a:ext cx="11341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0E6D524-B38C-F64D-BF67-FE8BD8E58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4230" y="99562"/>
                  <a:ext cx="113410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5741C9C-9D35-5544-8609-3AD96E33BBD5}"/>
                </a:ext>
              </a:extLst>
            </p:cNvPr>
            <p:cNvCxnSpPr>
              <a:cxnSpLocks/>
            </p:cNvCxnSpPr>
            <p:nvPr/>
          </p:nvCxnSpPr>
          <p:spPr>
            <a:xfrm>
              <a:off x="-32165" y="1695352"/>
              <a:ext cx="3530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726EFB-C897-3D4A-9F43-E92B7A32288D}"/>
                </a:ext>
              </a:extLst>
            </p:cNvPr>
            <p:cNvCxnSpPr/>
            <p:nvPr/>
          </p:nvCxnSpPr>
          <p:spPr>
            <a:xfrm>
              <a:off x="336884" y="1685565"/>
              <a:ext cx="0" cy="12340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F227A42-5EC2-4C4D-9699-09D0006E48B7}"/>
                    </a:ext>
                  </a:extLst>
                </p:cNvPr>
                <p:cNvSpPr txBox="1"/>
                <p:nvPr/>
              </p:nvSpPr>
              <p:spPr>
                <a:xfrm>
                  <a:off x="30785" y="2597427"/>
                  <a:ext cx="92293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F227A42-5EC2-4C4D-9699-09D0006E4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5" y="2597427"/>
                  <a:ext cx="9229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FA337D-E2E3-D245-94E9-85B04D09CE40}"/>
                </a:ext>
              </a:extLst>
            </p:cNvPr>
            <p:cNvCxnSpPr>
              <a:cxnSpLocks/>
            </p:cNvCxnSpPr>
            <p:nvPr/>
          </p:nvCxnSpPr>
          <p:spPr>
            <a:xfrm>
              <a:off x="4323267" y="1694322"/>
              <a:ext cx="3530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BEB6CB9-9DEC-0D48-B505-83B8E1BF120C}"/>
                </a:ext>
              </a:extLst>
            </p:cNvPr>
            <p:cNvCxnSpPr/>
            <p:nvPr/>
          </p:nvCxnSpPr>
          <p:spPr>
            <a:xfrm>
              <a:off x="4692316" y="1684535"/>
              <a:ext cx="0" cy="12340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DEC05A7-EEAE-4F41-A2B6-89A302A3A812}"/>
                    </a:ext>
                  </a:extLst>
                </p:cNvPr>
                <p:cNvSpPr txBox="1"/>
                <p:nvPr/>
              </p:nvSpPr>
              <p:spPr>
                <a:xfrm>
                  <a:off x="4268640" y="2597427"/>
                  <a:ext cx="12502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DEC05A7-EEAE-4F41-A2B6-89A302A3A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640" y="2597427"/>
                  <a:ext cx="125027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082EB2C-00AA-3D41-95B6-A49BF89EAD6F}"/>
                </a:ext>
              </a:extLst>
            </p:cNvPr>
            <p:cNvCxnSpPr>
              <a:cxnSpLocks/>
            </p:cNvCxnSpPr>
            <p:nvPr/>
          </p:nvCxnSpPr>
          <p:spPr>
            <a:xfrm>
              <a:off x="9120538" y="1720731"/>
              <a:ext cx="3530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63337D8-3CC0-9442-9711-8876BDA603A3}"/>
                </a:ext>
              </a:extLst>
            </p:cNvPr>
            <p:cNvCxnSpPr/>
            <p:nvPr/>
          </p:nvCxnSpPr>
          <p:spPr>
            <a:xfrm>
              <a:off x="9489587" y="1710944"/>
              <a:ext cx="0" cy="12340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6CBD604-E969-FC46-BAFC-82114EFB1EC1}"/>
                    </a:ext>
                  </a:extLst>
                </p:cNvPr>
                <p:cNvSpPr txBox="1"/>
                <p:nvPr/>
              </p:nvSpPr>
              <p:spPr>
                <a:xfrm>
                  <a:off x="9065911" y="2575710"/>
                  <a:ext cx="12502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6CBD604-E969-FC46-BAFC-82114EFB1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5911" y="2575710"/>
                  <a:ext cx="125027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4D34720-A6A0-9842-95C2-16488958C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36659" y="-215643"/>
              <a:ext cx="4924030" cy="37688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6183610-306A-5D49-9F24-8AC25142D9F0}"/>
                    </a:ext>
                  </a:extLst>
                </p:cNvPr>
                <p:cNvSpPr txBox="1"/>
                <p:nvPr/>
              </p:nvSpPr>
              <p:spPr>
                <a:xfrm>
                  <a:off x="3800638" y="5693514"/>
                  <a:ext cx="407161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limiting rate of enzyme catalysis when saturated with A.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6183610-306A-5D49-9F24-8AC25142D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638" y="5693514"/>
                  <a:ext cx="4071613" cy="646331"/>
                </a:xfrm>
                <a:prstGeom prst="rect">
                  <a:avLst/>
                </a:prstGeom>
                <a:blipFill>
                  <a:blip r:embed="rId15"/>
                  <a:stretch>
                    <a:fillRect t="-3846" r="-1558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856A529-9C3D-934C-98DB-DC0AF0AAAED4}"/>
                    </a:ext>
                  </a:extLst>
                </p:cNvPr>
                <p:cNvSpPr txBox="1"/>
                <p:nvPr/>
              </p:nvSpPr>
              <p:spPr>
                <a:xfrm>
                  <a:off x="8693981" y="5717105"/>
                  <a:ext cx="407161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catalytic rate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856A529-9C3D-934C-98DB-DC0AF0AAA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3981" y="5717105"/>
                  <a:ext cx="4071613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43AA97B-CB6B-8348-89FB-24875E4D421E}"/>
                    </a:ext>
                  </a:extLst>
                </p:cNvPr>
                <p:cNvSpPr txBox="1"/>
                <p:nvPr/>
              </p:nvSpPr>
              <p:spPr>
                <a:xfrm>
                  <a:off x="-681840" y="5689527"/>
                  <a:ext cx="407161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asymptotic value of 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  <a:r>
                    <a:rPr lang="en-US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when increasing x.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43AA97B-CB6B-8348-89FB-24875E4D4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1840" y="5689527"/>
                  <a:ext cx="4071613" cy="646331"/>
                </a:xfrm>
                <a:prstGeom prst="rect">
                  <a:avLst/>
                </a:prstGeom>
                <a:blipFill>
                  <a:blip r:embed="rId17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242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</Words>
  <Application>Microsoft Macintosh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1</cp:revision>
  <dcterms:created xsi:type="dcterms:W3CDTF">2023-12-17T20:22:49Z</dcterms:created>
  <dcterms:modified xsi:type="dcterms:W3CDTF">2023-12-17T20:24:35Z</dcterms:modified>
</cp:coreProperties>
</file>