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1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165C9-4793-1D4F-8FCF-536386A7AA70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1DF0D-1426-8C4E-AFB6-BEEEB1A3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000"/>
              </a:spcBef>
              <a:spcAft>
                <a:spcPts val="600"/>
              </a:spcAft>
            </a:pP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Figure 5. Generation of EPR-active STEMPO</a:t>
            </a:r>
            <a:r>
              <a:rPr lang="en-US" sz="1800" kern="1000" baseline="30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 under open circuit potential (OCP) in absence and presence of MBA. A) Double integral of EPR spectra showing regeneration of STEMPO</a:t>
            </a:r>
            <a:r>
              <a:rPr lang="en-US" sz="1800" kern="1000" baseline="30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 in the absence of substrate (black dots), and in presence of substrate with 1 mM (red dots) and 5 mM (blue dots) MBA after application of two consecutive potential steps; + 0.6 V vs SHE and + 1.1 V vs SHE for 100 s each. B</a:t>
            </a:r>
            <a:r>
              <a:rPr lang="en-GB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) Rates of regeneration of radicals as a function of substrate concentration (</a:t>
            </a:r>
            <a:r>
              <a:rPr lang="en-US" sz="1800" kern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 92, 137, and 162 µM s</a:t>
            </a:r>
            <a:r>
              <a:rPr lang="en-US" sz="1800" kern="1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 for 1, 5, 10 and 20 mM MBA, respectively) as deduced from 1</a:t>
            </a:r>
            <a:r>
              <a:rPr lang="en-US" sz="1800" kern="1000" baseline="30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 order relaxation fit of the variation of concentration of STEMPO</a:t>
            </a:r>
            <a:r>
              <a:rPr lang="en-US" sz="1800" kern="1000" baseline="30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over time quantified from EPR data.</a:t>
            </a:r>
            <a:endParaRPr lang="en-GB" sz="1800" kern="1000" dirty="0">
              <a:effectLst/>
              <a:latin typeface="Arno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chance to have some error bars on fig B?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CD6C-D5FF-5644-B67E-8720CFE9C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E627-138A-3544-9D67-036D83554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761B9-A72D-834F-B9F0-9B8AC7CF5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0CECB-08FA-A940-8F7E-6F78AC8D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FBDB3-46B4-5848-9AB7-1D859E94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EE764-8AE0-4847-8B9D-BA5530D5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E6C7-FE0B-5943-9B5D-53B1C2F0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C45DB-AF69-C24B-9D54-620E521B5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CB3FE-8B61-2B47-9076-928F5BA8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F3BA-4B66-9C45-A0AF-9FC5F49B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8E33-F2C7-C84F-A4CC-37681C17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8D679-C733-2445-9D47-56C789232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5D6CC-D920-DB4A-9EDE-B067F5EF1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DA777-F5D9-3F41-B3CE-012EDD76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9976-A8E7-D743-B5CC-16258657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53435-ED03-9743-B6E2-4900CBC9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5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3941-776D-5342-ADC3-6DEF08E7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6DC7-C046-3342-9606-0B933C545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A0AB-FF90-D24D-A524-76350CC9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21BB4-9658-0044-A5C9-0E36B2E5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2B57-A22F-B343-9E00-B330C69C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A7D1-1465-0F4C-AC19-32B8C9CB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75CF-2D79-454B-A2CC-F0608C0B1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74111-C314-0D46-A6DA-C72A0A98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D91CA-6C33-9443-83F6-4FF0E5B4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A01C-0824-BA48-8361-4C29E1D9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2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2F38-832E-7248-9D19-F6893A2D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45C82-470C-0049-96C8-FA8C6FE76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63797-56D1-404B-BA46-74D3570C8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F6E1A-91C7-5D4F-A067-7F13515E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E7954-8660-EE49-AAC3-77A3B86D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4BA3A-0BAE-2C49-9972-5898A74A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8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C485-6E4F-E344-88D4-1105582F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26EDF-A28C-CC45-AE5B-A9A279944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48D01-08A3-6648-8AB7-81699F74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2D648-3E40-6E4E-8EF2-C60E850E2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F8EA5-258A-1B44-A64A-8E9F2794E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75108-27FF-7B46-98A1-48F44001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794AC-B392-2648-B69C-254E1861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0D8A4-1936-3D4E-AF5E-FE2417F9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A2D8-863C-E843-8103-65B81EC7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B8817-37A5-A840-AAED-2F52F882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97066-BC35-D149-9C9E-911C38D0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47A57-B8EE-9447-94D4-D81EBA28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B309E-E73B-8C4B-A937-1DC7FA7B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B4D86-1F7E-6F40-9314-605B6D36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CA0D-0890-C540-B842-1B6A0F60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5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5649-5F14-7C49-9374-F312DBA1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BCD4-E6F7-F645-A72C-78A124958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D4991-0D2F-0F4A-8C78-7B95BBF92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4D5FE-49B3-5E4A-8ECB-2BDA3EB0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B3F2B-02D4-814D-AD24-1CEFE8A8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F2C5A-9F22-A849-BF6D-AD81AC01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7B2A-0B6A-3A4B-8A6E-6408333E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DBB78-132C-5F4D-B71A-B33931BA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CBAD5-F38F-9A45-AD92-332E6FD30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737B2-44AA-FC46-940B-0AE74AEA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D9477-C29D-2045-ACA3-93752829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FED4B-7B02-8344-B73B-548B6F8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9AD8E-D8A1-D04A-A2F3-06371AA8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30AF-F77F-C84B-8128-00B8743F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D4628-0BC8-724E-BD88-3EF19A812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312B-E77A-2849-949C-F1BD76F4E287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45EA9-58C7-1D45-B03F-48468CF6E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63779-1057-2D4E-A859-FA6A132AF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D1FE-B337-6843-A0FA-E3E130EA7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7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B018E46-B3FC-3640-BD13-BA78F82F6F5F}"/>
              </a:ext>
            </a:extLst>
          </p:cNvPr>
          <p:cNvSpPr txBox="1"/>
          <p:nvPr/>
        </p:nvSpPr>
        <p:spPr>
          <a:xfrm>
            <a:off x="0" y="0"/>
            <a:ext cx="282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F05494-51B8-8147-AE41-C50F688DB204}"/>
              </a:ext>
            </a:extLst>
          </p:cNvPr>
          <p:cNvGrpSpPr/>
          <p:nvPr/>
        </p:nvGrpSpPr>
        <p:grpSpPr>
          <a:xfrm>
            <a:off x="-96468" y="1230982"/>
            <a:ext cx="5685566" cy="8429902"/>
            <a:chOff x="-96468" y="1230982"/>
            <a:chExt cx="5685566" cy="842990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EF26C2-34D9-F14A-8F9E-69B20776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6468" y="5360730"/>
              <a:ext cx="5618239" cy="43001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347496-D933-3248-802D-27E9E68E2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9140" y="1299562"/>
              <a:ext cx="5618238" cy="430015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86B4A0-0644-8942-A464-C78C4B08A0C3}"/>
                </a:ext>
              </a:extLst>
            </p:cNvPr>
            <p:cNvGrpSpPr/>
            <p:nvPr/>
          </p:nvGrpSpPr>
          <p:grpSpPr>
            <a:xfrm>
              <a:off x="0" y="1230982"/>
              <a:ext cx="4831370" cy="4499080"/>
              <a:chOff x="0" y="1230982"/>
              <a:chExt cx="4831370" cy="449908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D4AB98-EB56-374D-876F-FCF74B762025}"/>
                  </a:ext>
                </a:extLst>
              </p:cNvPr>
              <p:cNvSpPr txBox="1"/>
              <p:nvPr/>
            </p:nvSpPr>
            <p:spPr>
              <a:xfrm>
                <a:off x="95359" y="1230982"/>
                <a:ext cx="59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329AE1-ED40-8248-B86D-AD782E65713B}"/>
                  </a:ext>
                </a:extLst>
              </p:cNvPr>
              <p:cNvSpPr txBox="1"/>
              <p:nvPr/>
            </p:nvSpPr>
            <p:spPr>
              <a:xfrm>
                <a:off x="0" y="5360730"/>
                <a:ext cx="59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6B28E-D2FC-0A42-8540-F02E2D680B2F}"/>
                  </a:ext>
                </a:extLst>
              </p:cNvPr>
              <p:cNvSpPr txBox="1"/>
              <p:nvPr/>
            </p:nvSpPr>
            <p:spPr>
              <a:xfrm>
                <a:off x="1605995" y="1481228"/>
                <a:ext cx="643121" cy="2308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+ 1.1 V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2FA431-634A-D04A-8AFA-F50DDC5952A0}"/>
                  </a:ext>
                </a:extLst>
              </p:cNvPr>
              <p:cNvSpPr txBox="1"/>
              <p:nvPr/>
            </p:nvSpPr>
            <p:spPr>
              <a:xfrm>
                <a:off x="1001482" y="1481228"/>
                <a:ext cx="604513" cy="2308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+ 0.6 V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56D15F1-0946-2F4E-AFF9-407B62211C30}"/>
                  </a:ext>
                </a:extLst>
              </p:cNvPr>
              <p:cNvCxnSpPr/>
              <p:nvPr/>
            </p:nvCxnSpPr>
            <p:spPr>
              <a:xfrm>
                <a:off x="1616724" y="1497270"/>
                <a:ext cx="0" cy="3384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E0AAE6-5F6A-854C-AAF0-B79836551D9A}"/>
                  </a:ext>
                </a:extLst>
              </p:cNvPr>
              <p:cNvSpPr txBox="1"/>
              <p:nvPr/>
            </p:nvSpPr>
            <p:spPr>
              <a:xfrm>
                <a:off x="2239023" y="1481228"/>
                <a:ext cx="2592347" cy="2308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OCP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9254666-A71D-E044-8548-2AF268AF732E}"/>
                  </a:ext>
                </a:extLst>
              </p:cNvPr>
              <p:cNvCxnSpPr/>
              <p:nvPr/>
            </p:nvCxnSpPr>
            <p:spPr>
              <a:xfrm>
                <a:off x="2249753" y="1490653"/>
                <a:ext cx="0" cy="3420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9337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Arno Pro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Seif Eddine</dc:creator>
  <cp:lastModifiedBy>Maryam Seif Eddine</cp:lastModifiedBy>
  <cp:revision>1</cp:revision>
  <dcterms:created xsi:type="dcterms:W3CDTF">2023-12-19T15:23:21Z</dcterms:created>
  <dcterms:modified xsi:type="dcterms:W3CDTF">2023-12-19T15:23:55Z</dcterms:modified>
</cp:coreProperties>
</file>