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>
        <p:scale>
          <a:sx n="53" d="100"/>
          <a:sy n="53" d="100"/>
        </p:scale>
        <p:origin x="3360" y="1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583D2-B368-E646-9B1A-CA6C65A9F674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97D79-E343-F54D-9E22-BEB43F938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276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1000"/>
              </a:spcBef>
              <a:spcAft>
                <a:spcPts val="600"/>
              </a:spcAft>
            </a:pP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Figure S3. Electrochemical characterization of the </a:t>
            </a:r>
            <a:r>
              <a:rPr lang="en-US" sz="1800" kern="1000" dirty="0" err="1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Ti|ITO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 electrode. A) Cyclic voltammograms showing oxidoreduction of STEMPO</a:t>
            </a:r>
            <a:r>
              <a:rPr lang="en-US" sz="1800" kern="1000" baseline="30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/STEMPO</a:t>
            </a:r>
            <a:r>
              <a:rPr lang="en-US" sz="1800" kern="1000" baseline="30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 recorded at different scan rates from 400 mV/s to 5 mV/s. B) Trumpet plot deduced from the variable scan rates CV measurements. C) </a:t>
            </a:r>
            <a:r>
              <a:rPr lang="en-US" sz="1800" i="1" kern="1000" dirty="0" err="1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i="1" kern="1000" baseline="-25000" dirty="0" err="1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800" kern="1000" baseline="-25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en-US" sz="1800" i="1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plot for </a:t>
            </a:r>
            <a:r>
              <a:rPr lang="en-US" sz="1800" i="1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800" i="1" kern="1000" dirty="0" err="1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800" i="1" kern="1000" baseline="-25000" dirty="0" err="1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. Measurements are performed in a standard glass electrochemical cell using Ag/AgCl as reference electrode, nickel wire as counter electrode and an aqueous solution of 500 mM Na</a:t>
            </a:r>
            <a:r>
              <a:rPr lang="en-US" sz="1800" kern="1000" baseline="-25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1800" kern="1000" baseline="-25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, pH 8.0 at 20</a:t>
            </a:r>
            <a:r>
              <a:rPr lang="en-US" sz="1800" kern="1000" baseline="30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800" kern="1000" dirty="0">
                <a:effectLst/>
                <a:latin typeface="Arno Pro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endParaRPr lang="en-GB" sz="1800" kern="1000" dirty="0">
              <a:effectLst/>
              <a:latin typeface="Arno Pro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6477F-395F-3D46-AD3E-CF6D7ABEAE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9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9809B-4E22-154F-B0A8-86B36DAA6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A11554-400A-8A44-8231-2F634502A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729D1-F18B-9446-8FD9-CF5FD3718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A5777-4CEE-454B-8123-5A33F4BF0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AE70F-FE7F-7546-ACE6-57B5368D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1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682CC-2FBE-7C4A-889C-B80660DCA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5FF2C-36E4-8846-9D7F-0F5DF3DB1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14C60-2822-B947-A7FA-FA30AB755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684FF-FF5B-B94D-8EC0-06C475C68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6A194-0B4C-854B-9C3D-B990EB1C2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9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5519E7-B0E6-1A4B-9ECB-BC98AE5362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767CC-FDA4-F54C-BF62-33F2D7695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CBD8C-4869-B04D-A530-99672B73C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9B116-058A-A042-BE5C-4D985ECF3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12F21-AB4E-894F-BE17-3D2B86AFD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64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A811A-0205-CB44-B0BD-F76330746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A77A6-4038-4944-B85F-1C204F842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0F69B-95B8-1D46-91C2-A23D2BB7D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06DCD-6630-734F-9515-1899FEB46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3FFF2-E527-1942-AF8E-93BC4016D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4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D1994-DFD5-0E46-8EA3-F462E6D2E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DA8E5-0E6A-714E-B8BA-CEA7DE465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7CED7-D71C-574B-85BA-CA64F798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21429-D44C-3A4D-882F-7B292B6A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79CD7-086D-2046-817E-7E431143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0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AB344-AF8A-9A44-8727-575C36F0B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BE968-4500-0A41-8EDA-94CDE95F8A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88ED-8BC2-0F4B-A141-4F1B8860A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2BA7-0E92-1346-B595-20CA153A9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3C30B-357E-F541-AF5F-FEB78EBA7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F3D93B-F740-3F4F-98EF-53B7CAFC3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86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370AF-C9EA-9D4A-810C-D10BCEF3D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78EAAA-85BC-C840-ABAE-0A30F2BDE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D18454-B6B5-B348-B15F-D545C9DDF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5CDC07-A9B2-F744-89F1-F5C83C5D2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FE1CFD-7553-7D43-85FB-D85F2B9BA6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778E49-5C2F-2E46-B699-45B1085FD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A48539-C43D-3646-8EB8-918CB6652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9861D1-888A-EA4E-A69F-C7081D78C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4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4CC3E-6942-9F4C-B01C-31373DF51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19D8EC-413B-CA40-812C-0498ABBE4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7502A8-0D87-7441-B4D8-66CF4A76D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18EEC-BAD3-944A-827E-F9B2ACD2A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4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3B6306-5C97-BB43-A4D5-3630D718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8A69B4-9521-744A-970D-C5123E3E4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240907-5EDE-2B47-859E-41DFC3A68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4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10E07-349D-034D-9215-4D96FA3A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29DC0-22FB-9D49-96F1-EC095EB6E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B4E591-B6FA-654A-8CB6-7B239DFBA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20EB6-FFA0-1347-A2D9-A6A4A5FC4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4A3A6-32DF-A645-BADA-97432C1BC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41C056-3B60-E34A-9826-519F21133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8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818DF-2EAA-0740-B9D8-4FDFFBF2A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2D9798-D4C5-8F43-B3F0-1A7A4F64B9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6439F1-6290-AB4B-940F-54C3EB644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A5AC1-C1D3-CD43-B58A-B9215C589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56877-23C0-2A41-A7F6-8F7B0103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8051A-8A10-4547-9465-D39FA07F5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4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A0B5AD-194B-EA43-8AD6-01AED23EE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3D267-F04D-F643-B64F-349033369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331F-B72B-5849-ADC3-1F47FA185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A8CD8-2DE6-A945-95CD-53B113DBA20E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37149-A447-314C-9FA4-8B19F24CB7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D96AC-BD87-5947-B66E-51C2BB7CC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5C299-C7F9-FC41-BAF2-A55A48FB8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5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D03FEAD-E8F8-9E48-ABE9-EADE6F731B2C}"/>
              </a:ext>
            </a:extLst>
          </p:cNvPr>
          <p:cNvGrpSpPr/>
          <p:nvPr/>
        </p:nvGrpSpPr>
        <p:grpSpPr>
          <a:xfrm>
            <a:off x="-2593096" y="0"/>
            <a:ext cx="15751649" cy="6904517"/>
            <a:chOff x="-2953314" y="0"/>
            <a:chExt cx="15751649" cy="6904517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0B8B2D1-55D1-D64B-AF39-56F1DA6E132B}"/>
                </a:ext>
              </a:extLst>
            </p:cNvPr>
            <p:cNvGrpSpPr/>
            <p:nvPr/>
          </p:nvGrpSpPr>
          <p:grpSpPr>
            <a:xfrm>
              <a:off x="-2953314" y="0"/>
              <a:ext cx="15751649" cy="6904517"/>
              <a:chOff x="-2953314" y="0"/>
              <a:chExt cx="15751649" cy="6904517"/>
            </a:xfrm>
          </p:grpSpPr>
          <p:pic>
            <p:nvPicPr>
              <p:cNvPr id="6" name="Picture 5" descr="Chart&#10;&#10;Description automatically generated">
                <a:extLst>
                  <a:ext uri="{FF2B5EF4-FFF2-40B4-BE49-F238E27FC236}">
                    <a16:creationId xmlns:a16="http://schemas.microsoft.com/office/drawing/2014/main" id="{15AA6DD6-A0A1-094D-B5E4-4B0E30D1A9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953314" y="0"/>
                <a:ext cx="9049314" cy="6858000"/>
              </a:xfrm>
              <a:prstGeom prst="rect">
                <a:avLst/>
              </a:prstGeom>
            </p:spPr>
          </p:pic>
          <p:pic>
            <p:nvPicPr>
              <p:cNvPr id="7" name="Picture 6" descr="Chart, line chart, scatter chart&#10;&#10;Description automatically generated">
                <a:extLst>
                  <a:ext uri="{FF2B5EF4-FFF2-40B4-BE49-F238E27FC236}">
                    <a16:creationId xmlns:a16="http://schemas.microsoft.com/office/drawing/2014/main" id="{9DAF83E6-A34B-544C-94A6-4795968331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49083" y="0"/>
                <a:ext cx="7011886" cy="3480900"/>
              </a:xfrm>
              <a:prstGeom prst="rect">
                <a:avLst/>
              </a:prstGeom>
            </p:spPr>
          </p:pic>
          <p:pic>
            <p:nvPicPr>
              <p:cNvPr id="8" name="Picture 7" descr="Chart, line chart&#10;&#10;Description automatically generated">
                <a:extLst>
                  <a:ext uri="{FF2B5EF4-FFF2-40B4-BE49-F238E27FC236}">
                    <a16:creationId xmlns:a16="http://schemas.microsoft.com/office/drawing/2014/main" id="{5189C4A1-1D53-0543-AEC2-33F240FCF1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27818" y="3480900"/>
                <a:ext cx="7270517" cy="3423617"/>
              </a:xfrm>
              <a:prstGeom prst="rect">
                <a:avLst/>
              </a:prstGeom>
            </p:spPr>
          </p:pic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0B7EED3-73EF-C847-8DB1-C7FB50AA6320}"/>
                  </a:ext>
                </a:extLst>
              </p:cNvPr>
              <p:cNvSpPr txBox="1"/>
              <p:nvPr/>
            </p:nvSpPr>
            <p:spPr>
              <a:xfrm>
                <a:off x="-2418527" y="42107"/>
                <a:ext cx="82934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/>
                  <a:t>a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359FC26-00DB-1849-97CE-BF251F1139E5}"/>
                  </a:ext>
                </a:extLst>
              </p:cNvPr>
              <p:cNvSpPr txBox="1"/>
              <p:nvPr/>
            </p:nvSpPr>
            <p:spPr>
              <a:xfrm>
                <a:off x="5527818" y="137548"/>
                <a:ext cx="82934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/>
                  <a:t>b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14BC131-77CE-D842-98DB-62FC5E409B38}"/>
                  </a:ext>
                </a:extLst>
              </p:cNvPr>
              <p:cNvSpPr txBox="1"/>
              <p:nvPr/>
            </p:nvSpPr>
            <p:spPr>
              <a:xfrm>
                <a:off x="5527818" y="2991378"/>
                <a:ext cx="82934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/>
                  <a:t>c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F99D2ED5-B02C-514C-9441-D4B320FBAC6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12301" y="626882"/>
              <a:ext cx="1663699" cy="901831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EB51FA17-7720-2247-9B03-0CB4CB9400C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516362" y="1437590"/>
              <a:ext cx="1612507" cy="89083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74FED82-A10E-E944-86F4-6CFE749FCB7B}"/>
              </a:ext>
            </a:extLst>
          </p:cNvPr>
          <p:cNvSpPr txBox="1"/>
          <p:nvPr/>
        </p:nvSpPr>
        <p:spPr>
          <a:xfrm>
            <a:off x="-342900" y="-1106185"/>
            <a:ext cx="8885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S4</a:t>
            </a:r>
          </a:p>
        </p:txBody>
      </p:sp>
    </p:spTree>
    <p:extLst>
      <p:ext uri="{BB962C8B-B14F-4D97-AF65-F5344CB8AC3E}">
        <p14:creationId xmlns:p14="http://schemas.microsoft.com/office/powerpoint/2010/main" val="566743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105</Words>
  <Application>Microsoft Macintosh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Arno Pro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Seif Eddine</dc:creator>
  <cp:lastModifiedBy>Maryam Seif Eddine</cp:lastModifiedBy>
  <cp:revision>1</cp:revision>
  <dcterms:created xsi:type="dcterms:W3CDTF">2023-12-19T15:28:09Z</dcterms:created>
  <dcterms:modified xsi:type="dcterms:W3CDTF">2023-12-19T15:29:26Z</dcterms:modified>
</cp:coreProperties>
</file>