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50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-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C1098-0840-F949-B515-5AFB937101C4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B3305-4132-6E41-9091-CE0EDC8F7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8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potential was held at +0.6 V such that only the EPR-active species (STEMPO•) is present, and then stepped to +1.1 V such that EPR-silent (STEMPO+) is generated exclusively. The current is monitored at OCP over time and the experiment was performed with and without substrate. EPR spectra were recorded throughout the chronoamperometry-OCP measurement.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Double integrals of EPR spectra showing regeneration of STEMPO• in the absence of substrate (black dots), and in the presence of 1 mM (red dots) and 6.8 mM (blue dots) MBA after potential steps at + 0.6 V and + 1.1 V vs SHE, for 100 s each. </a:t>
            </a:r>
            <a:r>
              <a:rPr lang="en-US" sz="1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STEMPO• regeneration rates as a function of substrate concentration (0, 1,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2.4, 6.8, 10 and 20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mM MBA), deduced from a 1</a:t>
            </a:r>
            <a:r>
              <a:rPr lang="en-US" sz="1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order relaxation fit of the variation of STEMPO• concentration over time, as quantified from the EPR data. The solid line shows the fit using the Michaelis-Menten model with </a:t>
            </a:r>
            <a:r>
              <a:rPr lang="en-US" sz="12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200" baseline="-25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/>
              <a:t>0.96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mM and </a:t>
            </a:r>
            <a:r>
              <a:rPr lang="en-US" sz="12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200" baseline="-25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/>
              <a:t>0.09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2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−1</a:t>
            </a:r>
            <a:r>
              <a:rPr lang="en-US" sz="1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3A7AEA-B65C-9045-9317-5342CF4B83A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7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381CA-D057-B84B-93B8-FB99C8E0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A0CF2-282E-0F47-8E0A-E8E1805E6F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45A6F-1F9E-3A4C-A663-4F8423CA1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259E29-F42E-844A-A9A5-FAA570FF7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EAEB8-E321-1F46-AA1D-319FEEDD6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7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3309-B39E-E549-A5DF-315383205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D90D76-D890-874D-94EE-9DCE066B3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95D42-C82B-0542-8904-CB6EF7F5D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EE8A5-2055-D541-B907-80A2A76DE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D6607-69C1-2C44-A93F-1F45D82D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83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9DBB04-7CDA-0848-8F1D-F2CEC24A96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662F47-2EC7-DC45-8BD4-0F6035981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2089E-B0D4-434A-A16E-427F2170F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6CD9-8DB6-5540-8659-C2F960991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51E4A-682D-F241-9119-AA7B6293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39460-19CF-F14F-90B4-540A86596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9D831-CDAD-934D-823E-F8AE061BB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58CC0-CE59-074E-90C4-BF926C4B2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4A297-1B6A-BA40-A95C-37B8FB96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5EABD-012F-3E40-82C2-13E57539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2E22E-5ADA-FC47-805F-27998A07F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827C6-A6CF-934F-9B81-F8C162567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DF48F-892C-DC4A-B141-77B89B28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616C3-A64C-8E44-BCFA-3FDE25EEF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9574E-031B-8148-8685-871C0872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29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6F0CF-57A2-7A49-9248-E134DDDA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E249-C0AB-ED43-A41D-6B4417AA9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B9DCDB-FDC8-FF40-B0F4-F1C806B085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1E3C8D-FC1C-D249-AFFD-F97EFA50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CF0E2-5155-824E-97BF-2AEEC77C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F199B-72E2-BB46-BB0D-24EE7172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84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C6BE-7A91-F140-AEDB-BBED20BB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5AC269-7F96-E64E-92E6-4CD1EAD13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D2B362-D478-034E-85EF-98261224C0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984C4-8B22-8341-851A-82CA10EE22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484FED-95E3-0745-B1DE-94F4D5CDB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EA51D-5F03-344B-8C62-C68C450AF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51A58-7BFB-1343-AC5C-C979B12BB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18AD65-CC10-A245-A24D-4A4659359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80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5EFC6-E320-3B46-80A7-91B87A1D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432B1F-24E3-9544-A9D2-7E909228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919DF7-8561-A646-AFC9-0AC7EAD6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0E7F7-4BEE-164B-823C-B3258823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1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5B0888-0E78-AD4F-AA93-3BA904BE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F013C5-3002-964E-8142-9F828AF0E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360270-2B18-1B48-A946-7DA91E41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2D77-1E8C-F449-9617-E0C8B5911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389E8-827F-D746-96BE-D6D6685FB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7E4E49-B68A-8248-A0B6-89028AE8F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45E05E-5FF1-E542-8D02-602262A4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4978A-A31F-D94E-B6B4-7089CDF28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CADA0E-D151-9B4C-BAF9-D821C4833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8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B35D9-528C-F340-A2BB-58177F478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B715E-1DB2-8344-90D0-6AA44F30E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87D69-A37F-184D-9597-CEF739C78D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FF506-12BA-3D4F-9BC0-35D9D2AC8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709FF0-915B-FC4A-BF1E-88582B7A8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F4C95-039E-2B4F-B395-EC1C0BA2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1A190-B031-FD4F-8166-D189EEB67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9F9AE-EDFC-1348-8109-9E5D70B46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600A8-F5EB-F042-9207-28F166346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D61FC4-BAE5-0549-96EB-11697CC2CD89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2C06F-7351-4F46-9DCA-C2432B7FF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A455D0-C16C-4E47-A9A3-669F4F55DD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4B0CA-AA72-5E4A-98BD-A88CA3CB5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2F6273-F16B-2659-40B6-6ECDDBFF92AF}"/>
              </a:ext>
            </a:extLst>
          </p:cNvPr>
          <p:cNvSpPr txBox="1"/>
          <p:nvPr/>
        </p:nvSpPr>
        <p:spPr>
          <a:xfrm>
            <a:off x="629174" y="406677"/>
            <a:ext cx="10410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Extended Data Fig. 9 Generation of EPR-active STEMPO</a:t>
            </a:r>
            <a:r>
              <a:rPr lang="en-GB" sz="1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under open circuit potential (OCP) in the absence and presence of MBA at pH 7.3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0035C2C-B460-0C4D-B0F8-258C9137ADA5}"/>
              </a:ext>
            </a:extLst>
          </p:cNvPr>
          <p:cNvGrpSpPr/>
          <p:nvPr/>
        </p:nvGrpSpPr>
        <p:grpSpPr>
          <a:xfrm>
            <a:off x="450760" y="1458388"/>
            <a:ext cx="4940805" cy="7088609"/>
            <a:chOff x="450760" y="1293815"/>
            <a:chExt cx="4940805" cy="708860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6D743D1-3D11-EF4F-A0F4-1B49C7DAE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381" y="4631098"/>
              <a:ext cx="4901184" cy="375132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7009977-55BB-9A4B-B5D5-467589050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0580" y="1293815"/>
              <a:ext cx="4901184" cy="375132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4ADD289-9C49-E245-9571-147F9441C995}"/>
                </a:ext>
              </a:extLst>
            </p:cNvPr>
            <p:cNvGrpSpPr/>
            <p:nvPr/>
          </p:nvGrpSpPr>
          <p:grpSpPr>
            <a:xfrm>
              <a:off x="450760" y="1322925"/>
              <a:ext cx="4230422" cy="3836679"/>
              <a:chOff x="14446" y="1213868"/>
              <a:chExt cx="4230422" cy="3836679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907E791-E90A-A74C-99AB-03DB12606789}"/>
                  </a:ext>
                </a:extLst>
              </p:cNvPr>
              <p:cNvGrpSpPr/>
              <p:nvPr/>
            </p:nvGrpSpPr>
            <p:grpSpPr>
              <a:xfrm>
                <a:off x="904840" y="1481228"/>
                <a:ext cx="3340028" cy="2846171"/>
                <a:chOff x="904840" y="1481228"/>
                <a:chExt cx="3340028" cy="2846171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919EB3A-D740-B445-BE45-45A8E9E662B5}"/>
                    </a:ext>
                  </a:extLst>
                </p:cNvPr>
                <p:cNvSpPr txBox="1"/>
                <p:nvPr/>
              </p:nvSpPr>
              <p:spPr>
                <a:xfrm>
                  <a:off x="1458753" y="1481228"/>
                  <a:ext cx="549065" cy="230832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+ 1.1 V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C636EE1-05C6-9240-9EE1-C1DC7DB3A730}"/>
                    </a:ext>
                  </a:extLst>
                </p:cNvPr>
                <p:cNvSpPr txBox="1"/>
                <p:nvPr/>
              </p:nvSpPr>
              <p:spPr>
                <a:xfrm>
                  <a:off x="904840" y="1481228"/>
                  <a:ext cx="562215" cy="230832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+ 0.6 V</a:t>
                  </a:r>
                </a:p>
              </p:txBody>
            </p:sp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09D18F66-8583-FC40-8836-DC3A1D1440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56436" y="1497270"/>
                  <a:ext cx="0" cy="2830129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BECF1F3-9F8D-E24E-9769-90F6384376DE}"/>
                    </a:ext>
                  </a:extLst>
                </p:cNvPr>
                <p:cNvSpPr txBox="1"/>
                <p:nvPr/>
              </p:nvSpPr>
              <p:spPr>
                <a:xfrm>
                  <a:off x="2020968" y="1481228"/>
                  <a:ext cx="2223900" cy="230832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OCP</a:t>
                  </a:r>
                </a:p>
              </p:txBody>
            </p: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EF83CE4D-C80F-4948-8BDE-4E4779434C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007818" y="1497270"/>
                  <a:ext cx="4734" cy="2830129"/>
                </a:xfrm>
                <a:prstGeom prst="line">
                  <a:avLst/>
                </a:prstGeom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6E5164-A084-0249-A22C-77B09E990E8B}"/>
                  </a:ext>
                </a:extLst>
              </p:cNvPr>
              <p:cNvSpPr txBox="1"/>
              <p:nvPr/>
            </p:nvSpPr>
            <p:spPr>
              <a:xfrm>
                <a:off x="14446" y="1213868"/>
                <a:ext cx="5964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21BBF6-540F-0C43-9DC8-742FB095AAE0}"/>
                  </a:ext>
                </a:extLst>
              </p:cNvPr>
              <p:cNvSpPr txBox="1"/>
              <p:nvPr/>
            </p:nvSpPr>
            <p:spPr>
              <a:xfrm>
                <a:off x="14446" y="4711993"/>
                <a:ext cx="59643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ED3B984-DED3-5E8D-432F-7152E743A7D5}"/>
              </a:ext>
            </a:extLst>
          </p:cNvPr>
          <p:cNvSpPr txBox="1"/>
          <p:nvPr/>
        </p:nvSpPr>
        <p:spPr>
          <a:xfrm>
            <a:off x="8608294" y="24219"/>
            <a:ext cx="62462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/>
              <a:t>0.96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mM and </a:t>
            </a:r>
            <a:r>
              <a:rPr lang="en-US" sz="18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n-US" sz="1800" baseline="-25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dirty="0"/>
              <a:t>0.09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baseline="30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−1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916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244</Words>
  <Application>Microsoft Macintosh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Seif Eddine</dc:creator>
  <cp:lastModifiedBy>Maryam Seif Eddine</cp:lastModifiedBy>
  <cp:revision>1</cp:revision>
  <dcterms:created xsi:type="dcterms:W3CDTF">2023-12-19T15:01:48Z</dcterms:created>
  <dcterms:modified xsi:type="dcterms:W3CDTF">2023-12-19T15:02:55Z</dcterms:modified>
</cp:coreProperties>
</file>