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75" d="100"/>
          <a:sy n="75" d="100"/>
        </p:scale>
        <p:origin x="300" y="-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17B69-F3D9-CD47-BD63-E8A4DC44CCC9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04E55-9BDB-F84B-9B40-D014DA9F8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7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7940BC-765C-4A83-AFFE-EF80950637E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723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42824-34C8-4743-9036-F160158C0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75B2D-552C-E341-A4BF-C498CA6C3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EC91D-1F2D-FC40-A094-C908FEEA1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62B90-C199-3D49-8352-81D050FBD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591A0-4C06-DF4E-9038-5CC283E4A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14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7D6F2-2B7B-904D-B366-F10AB4E2F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C26BA0-623D-DE49-99BD-A25CF7B99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09219-C330-F148-A09F-6E89DCAB9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2AC59-B539-C644-9CD0-AD8FD2B1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216E5-8F2E-9044-851D-B3EACF1E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92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640C55-9AB4-344E-85F4-56EB98570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DB3F08-C0FB-C847-9CEC-8461264B4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A6BFF-DDBA-334F-AB78-CEA3E3799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705F5-B633-EA4E-8DC1-4D442F8E6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326E3-0C98-1543-A411-7B0E2BDF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0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E510-546C-D34D-9D42-59CD15DCD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4725F-ACD9-AF4C-89AF-7316006E7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0B006-57A9-6647-9951-7C40B0E19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0F592-B9D7-924B-871F-6AB70D85A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63628-2061-1B47-866B-8DCEEC1B0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1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1DECF-A618-094E-BAEF-7F7D9B057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97CE3-70DB-6740-AA49-80212289B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F2D0B-250B-434C-84BA-7B5CA0AF5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186B5-4E39-D94B-A203-D6696C9A1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7AC37-3BAD-734A-AEE1-A3DB62E5B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0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87601-69E5-EC47-8A8B-6961289F5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52F9A-DB7A-2E48-8395-FFE8D9394D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DFA12-7825-0544-B317-94E2E0042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2293FC-5062-F747-A441-5C5A3CF21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3BD98-AC81-3547-B46E-65BB0E7AC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688FE-4F4C-894F-9F3B-05D08348B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9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9BBB3-83DD-7B44-AC64-F5524DB03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BF10E-86DE-704B-97B7-93C585A07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8A4F5-A069-3549-A50C-FDD70B7E7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AB4252-73BD-7546-AA68-C272C7EB62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A7860B-9E86-3F4F-B73A-84D0389FC8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E674CA-BD9C-CF4B-856C-6C34B0DF1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BBDA4A-8C2E-CA44-A5B3-1B061ADDA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BFE293-C027-484B-BAC7-3C08E31A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3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C6174-09F0-1F4B-AE0E-F0BE395EA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22215-C26F-934F-8A3E-108D8D83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360D29-9ACC-7843-B8DF-EB90C4101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F722B4-F342-7449-89C9-67F430E49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6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DF2260-5F0E-E741-BE2D-74148487A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E71EF9-DABE-5846-921A-1BE365E62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48C19-A420-8B45-8127-CBC7F9FEF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0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1C062-8441-7841-A7C1-3E917B5E9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E5DD9-7426-4743-B481-044CBCC90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B6D7A-0618-914E-9857-4C58C98F0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9C795C-707F-4C42-BCEC-2CF656289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A2B185-E2FE-4547-AEA3-833732835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EFF5A9-70E6-2B49-B049-714011179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23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87BB9-9872-484E-9DC3-F0230314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260F4C-AFCF-6448-90AC-F8371DCFAC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520521-A2BA-AD41-9922-66830A76C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DCAA0-CFC2-CC41-B333-A0714EAED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50C27-2DF6-F74E-81D9-944893BB2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327DB7-8F03-AD40-9A74-57184DC25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7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B6DE4D-109D-E049-B85A-643EA8B78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5A4BA-E277-A64B-B9B5-3F2593373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A03F1-0F0D-E646-9AC0-4A312F7605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FD4BF-5281-5A42-B539-2341B752377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24D2F-E0E8-C44A-9896-A8D5166578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A9F2A-0273-C047-BC23-527E7D1DD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A9A79-C9D9-C649-8C03-506CFBA7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3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emf"/><Relationship Id="rId11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100">
            <a:extLst>
              <a:ext uri="{FF2B5EF4-FFF2-40B4-BE49-F238E27FC236}">
                <a16:creationId xmlns:a16="http://schemas.microsoft.com/office/drawing/2014/main" id="{06719290-EE8A-4A3C-9335-94735CC94694}"/>
              </a:ext>
            </a:extLst>
          </p:cNvPr>
          <p:cNvSpPr/>
          <p:nvPr/>
        </p:nvSpPr>
        <p:spPr>
          <a:xfrm rot="6703104">
            <a:off x="3024516" y="5192891"/>
            <a:ext cx="45719" cy="330124"/>
          </a:xfrm>
          <a:custGeom>
            <a:avLst/>
            <a:gdLst>
              <a:gd name="connsiteX0" fmla="*/ 76182 w 76182"/>
              <a:gd name="connsiteY0" fmla="*/ 0 h 525518"/>
              <a:gd name="connsiteX1" fmla="*/ 2609 w 76182"/>
              <a:gd name="connsiteY1" fmla="*/ 231228 h 525518"/>
              <a:gd name="connsiteX2" fmla="*/ 23630 w 76182"/>
              <a:gd name="connsiteY2" fmla="*/ 525518 h 525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182" h="525518">
                <a:moveTo>
                  <a:pt x="76182" y="0"/>
                </a:moveTo>
                <a:cubicBezTo>
                  <a:pt x="43775" y="71821"/>
                  <a:pt x="11368" y="143642"/>
                  <a:pt x="2609" y="231228"/>
                </a:cubicBezTo>
                <a:cubicBezTo>
                  <a:pt x="-6150" y="318814"/>
                  <a:pt x="8740" y="422166"/>
                  <a:pt x="23630" y="525518"/>
                </a:cubicBezTo>
              </a:path>
            </a:pathLst>
          </a:custGeom>
          <a:noFill/>
          <a:ln w="28575">
            <a:solidFill>
              <a:srgbClr val="9222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AF69EB0-5455-4B83-B125-B7DF72600F7C}"/>
              </a:ext>
            </a:extLst>
          </p:cNvPr>
          <p:cNvSpPr/>
          <p:nvPr/>
        </p:nvSpPr>
        <p:spPr>
          <a:xfrm>
            <a:off x="1256811" y="1747230"/>
            <a:ext cx="3574633" cy="354669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7AFC932-3EA4-DC0C-15AC-29AE9152F7AF}"/>
              </a:ext>
            </a:extLst>
          </p:cNvPr>
          <p:cNvSpPr/>
          <p:nvPr/>
        </p:nvSpPr>
        <p:spPr>
          <a:xfrm>
            <a:off x="492044" y="1040235"/>
            <a:ext cx="4524456" cy="35899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•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6BE7E2D-EEAE-456F-9925-3C0E5074CF6C}"/>
              </a:ext>
            </a:extLst>
          </p:cNvPr>
          <p:cNvSpPr/>
          <p:nvPr/>
        </p:nvSpPr>
        <p:spPr>
          <a:xfrm>
            <a:off x="1342510" y="1843341"/>
            <a:ext cx="3394800" cy="33948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57B189F-6A26-4A29-AC90-1CE9B0C43EE3}"/>
              </a:ext>
            </a:extLst>
          </p:cNvPr>
          <p:cNvGrpSpPr/>
          <p:nvPr/>
        </p:nvGrpSpPr>
        <p:grpSpPr>
          <a:xfrm>
            <a:off x="4077050" y="3778621"/>
            <a:ext cx="1050768" cy="1300969"/>
            <a:chOff x="3961688" y="3858571"/>
            <a:chExt cx="1050768" cy="130096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893575A-10CE-4CEF-9833-0568826D1883}"/>
                </a:ext>
              </a:extLst>
            </p:cNvPr>
            <p:cNvSpPr/>
            <p:nvPr/>
          </p:nvSpPr>
          <p:spPr>
            <a:xfrm>
              <a:off x="3961688" y="3858571"/>
              <a:ext cx="1050768" cy="13009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3AE049A5-A1F1-46C6-B551-EDC5B0991F8C}"/>
                </a:ext>
              </a:extLst>
            </p:cNvPr>
            <p:cNvSpPr/>
            <p:nvPr/>
          </p:nvSpPr>
          <p:spPr>
            <a:xfrm rot="5400000">
              <a:off x="4499638" y="3575340"/>
              <a:ext cx="151909" cy="8737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electrode</a:t>
              </a: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9D1EC4D8-E84D-4C18-8DA0-BDDCA821D844}"/>
              </a:ext>
            </a:extLst>
          </p:cNvPr>
          <p:cNvSpPr/>
          <p:nvPr/>
        </p:nvSpPr>
        <p:spPr>
          <a:xfrm>
            <a:off x="897898" y="3372558"/>
            <a:ext cx="936486" cy="13473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reeform 99">
            <a:extLst>
              <a:ext uri="{FF2B5EF4-FFF2-40B4-BE49-F238E27FC236}">
                <a16:creationId xmlns:a16="http://schemas.microsoft.com/office/drawing/2014/main" id="{E564A99A-853B-4EB0-A3B8-3F47A7B6F8A5}"/>
              </a:ext>
            </a:extLst>
          </p:cNvPr>
          <p:cNvSpPr/>
          <p:nvPr/>
        </p:nvSpPr>
        <p:spPr>
          <a:xfrm rot="9367975">
            <a:off x="1319808" y="2279069"/>
            <a:ext cx="294290" cy="620110"/>
          </a:xfrm>
          <a:custGeom>
            <a:avLst/>
            <a:gdLst>
              <a:gd name="connsiteX0" fmla="*/ 294290 w 294290"/>
              <a:gd name="connsiteY0" fmla="*/ 0 h 620110"/>
              <a:gd name="connsiteX1" fmla="*/ 147145 w 294290"/>
              <a:gd name="connsiteY1" fmla="*/ 189186 h 620110"/>
              <a:gd name="connsiteX2" fmla="*/ 42042 w 294290"/>
              <a:gd name="connsiteY2" fmla="*/ 399393 h 620110"/>
              <a:gd name="connsiteX3" fmla="*/ 0 w 294290"/>
              <a:gd name="connsiteY3" fmla="*/ 620110 h 620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290" h="620110">
                <a:moveTo>
                  <a:pt x="294290" y="0"/>
                </a:moveTo>
                <a:cubicBezTo>
                  <a:pt x="241738" y="61310"/>
                  <a:pt x="189186" y="122621"/>
                  <a:pt x="147145" y="189186"/>
                </a:cubicBezTo>
                <a:cubicBezTo>
                  <a:pt x="105104" y="255752"/>
                  <a:pt x="66566" y="327572"/>
                  <a:pt x="42042" y="399393"/>
                </a:cubicBezTo>
                <a:cubicBezTo>
                  <a:pt x="17518" y="471214"/>
                  <a:pt x="8759" y="545662"/>
                  <a:pt x="0" y="620110"/>
                </a:cubicBezTo>
              </a:path>
            </a:pathLst>
          </a:custGeom>
          <a:noFill/>
          <a:ln w="28575">
            <a:solidFill>
              <a:srgbClr val="9222C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E7E0E47-9108-48FD-83BB-CE91565DBB0D}"/>
              </a:ext>
            </a:extLst>
          </p:cNvPr>
          <p:cNvGrpSpPr/>
          <p:nvPr/>
        </p:nvGrpSpPr>
        <p:grpSpPr>
          <a:xfrm>
            <a:off x="2555367" y="1300199"/>
            <a:ext cx="1027495" cy="1053091"/>
            <a:chOff x="4761058" y="568705"/>
            <a:chExt cx="1027495" cy="105309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FEC3AE8-D195-489F-BD92-70416C9B503D}"/>
                </a:ext>
              </a:extLst>
            </p:cNvPr>
            <p:cNvSpPr/>
            <p:nvPr/>
          </p:nvSpPr>
          <p:spPr>
            <a:xfrm>
              <a:off x="4761058" y="614547"/>
              <a:ext cx="1027495" cy="100724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39295BA-6D89-4141-AF93-AFFAB20914F9}"/>
                </a:ext>
              </a:extLst>
            </p:cNvPr>
            <p:cNvSpPr/>
            <p:nvPr/>
          </p:nvSpPr>
          <p:spPr>
            <a:xfrm rot="5400000">
              <a:off x="5195059" y="207798"/>
              <a:ext cx="151909" cy="8737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electrode</a:t>
              </a:r>
            </a:p>
          </p:txBody>
        </p:sp>
      </p:grp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81D1BED8-1AA7-4146-8E33-1B14755D84E5}"/>
              </a:ext>
            </a:extLst>
          </p:cNvPr>
          <p:cNvSpPr/>
          <p:nvPr/>
        </p:nvSpPr>
        <p:spPr>
          <a:xfrm rot="19541877">
            <a:off x="1655148" y="4585197"/>
            <a:ext cx="85335" cy="24397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768CEC-5E94-860C-5636-8295711EBB1B}"/>
              </a:ext>
            </a:extLst>
          </p:cNvPr>
          <p:cNvSpPr txBox="1"/>
          <p:nvPr/>
        </p:nvSpPr>
        <p:spPr>
          <a:xfrm rot="3286462">
            <a:off x="3863979" y="2557349"/>
            <a:ext cx="930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i="1" dirty="0" err="1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sz="1400" b="1" baseline="-25000" dirty="0" err="1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400" b="1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(slow)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7D747D8-CADA-5D81-78F3-C96AF378BFE3}"/>
              </a:ext>
            </a:extLst>
          </p:cNvPr>
          <p:cNvGrpSpPr/>
          <p:nvPr/>
        </p:nvGrpSpPr>
        <p:grpSpPr>
          <a:xfrm>
            <a:off x="856782" y="3361414"/>
            <a:ext cx="965199" cy="1153877"/>
            <a:chOff x="4097810" y="3858571"/>
            <a:chExt cx="965199" cy="115387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135F109-C999-1EEC-4728-82A57F20BB8F}"/>
                </a:ext>
              </a:extLst>
            </p:cNvPr>
            <p:cNvSpPr/>
            <p:nvPr/>
          </p:nvSpPr>
          <p:spPr>
            <a:xfrm>
              <a:off x="4194240" y="3858571"/>
              <a:ext cx="818216" cy="11538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BBCC627-B3D7-AA30-1742-4944C90513BB}"/>
                </a:ext>
              </a:extLst>
            </p:cNvPr>
            <p:cNvSpPr/>
            <p:nvPr/>
          </p:nvSpPr>
          <p:spPr>
            <a:xfrm rot="5400000">
              <a:off x="4509482" y="3543009"/>
              <a:ext cx="141855" cy="9651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electrode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1409854-E05A-B061-7E75-8FBD7E8A0B1A}"/>
              </a:ext>
            </a:extLst>
          </p:cNvPr>
          <p:cNvSpPr txBox="1"/>
          <p:nvPr/>
        </p:nvSpPr>
        <p:spPr>
          <a:xfrm>
            <a:off x="2440644" y="4883819"/>
            <a:ext cx="12250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i="1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sz="1400" b="1" baseline="-25000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1400" b="1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6.8 mM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17F57D-BBB7-A8F9-0D34-BE8E2BB0C7B2}"/>
              </a:ext>
            </a:extLst>
          </p:cNvPr>
          <p:cNvSpPr txBox="1"/>
          <p:nvPr/>
        </p:nvSpPr>
        <p:spPr>
          <a:xfrm rot="18550969">
            <a:off x="1263695" y="2474535"/>
            <a:ext cx="1266693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1400" b="1" i="1" dirty="0" err="1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sz="1400" b="1" baseline="-25000" dirty="0" err="1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</a:t>
            </a:r>
            <a:r>
              <a:rPr lang="en-GB" sz="1400" b="1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0.22 s</a:t>
            </a:r>
            <a:r>
              <a:rPr lang="en-GB" sz="1400" b="1" baseline="30000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en-GB" sz="1400" b="1" dirty="0">
              <a:solidFill>
                <a:srgbClr val="39AD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987EFB-D706-0D2E-A221-E3BD3E7DBEF8}"/>
              </a:ext>
            </a:extLst>
          </p:cNvPr>
          <p:cNvSpPr txBox="1"/>
          <p:nvPr/>
        </p:nvSpPr>
        <p:spPr>
          <a:xfrm>
            <a:off x="450224" y="5320138"/>
            <a:ext cx="197682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00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GB" sz="1300" i="1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operando</a:t>
            </a:r>
            <a:r>
              <a:rPr lang="en-GB" sz="1300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FE-EPR 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881BA99E-F2DB-A359-970C-5A32ED9DBD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921654"/>
              </p:ext>
            </p:extLst>
          </p:nvPr>
        </p:nvGraphicFramePr>
        <p:xfrm>
          <a:off x="782638" y="1381125"/>
          <a:ext cx="111125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1788555" imgH="1320859" progId="ChemDraw.Document.6.0">
                  <p:embed/>
                </p:oleObj>
              </mc:Choice>
              <mc:Fallback>
                <p:oleObj name="CS ChemDraw Drawing" r:id="rId3" imgW="1788555" imgH="1320859" progId="ChemDraw.Document.6.0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881BA99E-F2DB-A359-970C-5A32ED9DBD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2638" y="1381125"/>
                        <a:ext cx="1111250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BAA32A7D-96BD-5B0B-DEDE-3031950447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727712"/>
              </p:ext>
            </p:extLst>
          </p:nvPr>
        </p:nvGraphicFramePr>
        <p:xfrm>
          <a:off x="2589213" y="1443038"/>
          <a:ext cx="95408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1468958" imgH="1642352" progId="ChemDraw.Document.6.0">
                  <p:embed/>
                </p:oleObj>
              </mc:Choice>
              <mc:Fallback>
                <p:oleObj name="CS ChemDraw Drawing" r:id="rId5" imgW="1468958" imgH="1642352" progId="ChemDraw.Document.6.0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BAA32A7D-96BD-5B0B-DEDE-3031950447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89213" y="1443038"/>
                        <a:ext cx="954087" cy="1071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79DE6CB4-3729-8D18-6A14-AEC17D75FC1B}"/>
              </a:ext>
            </a:extLst>
          </p:cNvPr>
          <p:cNvSpPr txBox="1"/>
          <p:nvPr/>
        </p:nvSpPr>
        <p:spPr>
          <a:xfrm>
            <a:off x="74588" y="2153412"/>
            <a:ext cx="1499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9222C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detected product (HPLC)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9571C0D-090B-6568-ABC8-5920339DC9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447821"/>
              </p:ext>
            </p:extLst>
          </p:nvPr>
        </p:nvGraphicFramePr>
        <p:xfrm>
          <a:off x="848405" y="3581365"/>
          <a:ext cx="96520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7" imgW="1468958" imgH="1653055" progId="ChemDraw.Document.6.0">
                  <p:embed/>
                </p:oleObj>
              </mc:Choice>
              <mc:Fallback>
                <p:oleObj name="CS ChemDraw Drawing" r:id="rId7" imgW="1468958" imgH="1653055" progId="ChemDraw.Document.6.0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9571C0D-090B-6568-ABC8-5920339DC9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8405" y="3581365"/>
                        <a:ext cx="965200" cy="108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Left Bracket 19">
            <a:extLst>
              <a:ext uri="{FF2B5EF4-FFF2-40B4-BE49-F238E27FC236}">
                <a16:creationId xmlns:a16="http://schemas.microsoft.com/office/drawing/2014/main" id="{D460E017-4E51-4CD5-2653-0CDD9E25F44F}"/>
              </a:ext>
            </a:extLst>
          </p:cNvPr>
          <p:cNvSpPr/>
          <p:nvPr/>
        </p:nvSpPr>
        <p:spPr>
          <a:xfrm>
            <a:off x="771772" y="3634046"/>
            <a:ext cx="209318" cy="1085850"/>
          </a:xfrm>
          <a:prstGeom prst="leftBracket">
            <a:avLst>
              <a:gd name="adj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eft Bracket 20">
            <a:extLst>
              <a:ext uri="{FF2B5EF4-FFF2-40B4-BE49-F238E27FC236}">
                <a16:creationId xmlns:a16="http://schemas.microsoft.com/office/drawing/2014/main" id="{AA45822B-0BF3-D786-B532-A7DE1EAAB78A}"/>
              </a:ext>
            </a:extLst>
          </p:cNvPr>
          <p:cNvSpPr/>
          <p:nvPr/>
        </p:nvSpPr>
        <p:spPr>
          <a:xfrm rot="10800000">
            <a:off x="2745343" y="3636820"/>
            <a:ext cx="209318" cy="1085850"/>
          </a:xfrm>
          <a:prstGeom prst="leftBracket">
            <a:avLst>
              <a:gd name="adj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4B1A15B-FD4B-EF54-F56E-84FF4B6D3D39}"/>
              </a:ext>
            </a:extLst>
          </p:cNvPr>
          <p:cNvSpPr txBox="1"/>
          <p:nvPr/>
        </p:nvSpPr>
        <p:spPr>
          <a:xfrm>
            <a:off x="2227408" y="4429105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adduct</a:t>
            </a:r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027C3F49-B33E-FCBA-570A-C07776298131}"/>
              </a:ext>
            </a:extLst>
          </p:cNvPr>
          <p:cNvSpPr/>
          <p:nvPr/>
        </p:nvSpPr>
        <p:spPr>
          <a:xfrm rot="3827943">
            <a:off x="4022197" y="4752078"/>
            <a:ext cx="85335" cy="24397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6EC9101C-ACD5-E82C-DC3F-E579143D94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588151"/>
              </p:ext>
            </p:extLst>
          </p:nvPr>
        </p:nvGraphicFramePr>
        <p:xfrm>
          <a:off x="4235991" y="3993740"/>
          <a:ext cx="96520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9" imgW="1468958" imgH="1653055" progId="ChemDraw.Document.6.0">
                  <p:embed/>
                </p:oleObj>
              </mc:Choice>
              <mc:Fallback>
                <p:oleObj name="CS ChemDraw Drawing" r:id="rId9" imgW="1468958" imgH="1653055" progId="ChemDraw.Document.6.0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6EC9101C-ACD5-E82C-DC3F-E579143D94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35991" y="3993740"/>
                        <a:ext cx="965200" cy="108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143B06B2-9E03-AA5C-0BA6-E108353B9EE9}"/>
              </a:ext>
            </a:extLst>
          </p:cNvPr>
          <p:cNvSpPr/>
          <p:nvPr/>
        </p:nvSpPr>
        <p:spPr>
          <a:xfrm rot="4316772">
            <a:off x="2545632" y="1788932"/>
            <a:ext cx="152427" cy="21929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B24BC07C-E897-A981-B10E-5C4A449FF5C3}"/>
              </a:ext>
            </a:extLst>
          </p:cNvPr>
          <p:cNvSpPr/>
          <p:nvPr/>
        </p:nvSpPr>
        <p:spPr>
          <a:xfrm rot="11038455">
            <a:off x="4665816" y="3563075"/>
            <a:ext cx="148100" cy="22245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3C7AE-B0EF-922B-84AE-53194F13C86E}"/>
              </a:ext>
            </a:extLst>
          </p:cNvPr>
          <p:cNvSpPr txBox="1"/>
          <p:nvPr/>
        </p:nvSpPr>
        <p:spPr>
          <a:xfrm rot="18461685">
            <a:off x="1415404" y="2595348"/>
            <a:ext cx="14881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 </a:t>
            </a:r>
            <a:r>
              <a:rPr lang="en-GB" sz="105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PCET</a:t>
            </a:r>
            <a:r>
              <a:rPr lang="en-GB" sz="105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and/or</a:t>
            </a:r>
          </a:p>
          <a:p>
            <a:pPr algn="ctr"/>
            <a:r>
              <a:rPr lang="en-GB" sz="105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comproportionation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43FBFB-898B-6E74-62E3-BBAC6494ACA8}"/>
              </a:ext>
            </a:extLst>
          </p:cNvPr>
          <p:cNvSpPr txBox="1"/>
          <p:nvPr/>
        </p:nvSpPr>
        <p:spPr>
          <a:xfrm>
            <a:off x="364127" y="5516236"/>
            <a:ext cx="238558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Multiphysics modelling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9CFA82-5D8E-4999-219D-25A93042C8B7}"/>
              </a:ext>
            </a:extLst>
          </p:cNvPr>
          <p:cNvSpPr txBox="1"/>
          <p:nvPr/>
        </p:nvSpPr>
        <p:spPr>
          <a:xfrm>
            <a:off x="2150223" y="771121"/>
            <a:ext cx="18925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solidFill>
                  <a:srgbClr val="39AD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catalytic intermediate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BB84D87-2CE8-EAB6-0047-D8C10254F7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769310"/>
              </p:ext>
            </p:extLst>
          </p:nvPr>
        </p:nvGraphicFramePr>
        <p:xfrm>
          <a:off x="1678896" y="3653474"/>
          <a:ext cx="120841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0" imgW="1938489" imgH="868548" progId="ChemDraw.Document.6.0">
                  <p:embed/>
                </p:oleObj>
              </mc:Choice>
              <mc:Fallback>
                <p:oleObj name="CS ChemDraw Drawing" r:id="rId10" imgW="1938489" imgH="868548" progId="ChemDraw.Document.6.0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BB84D87-2CE8-EAB6-0047-D8C10254F7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78896" y="3653474"/>
                        <a:ext cx="1208410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DE5AB822-E7F0-18AF-7F68-9404CA0B90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824346"/>
              </p:ext>
            </p:extLst>
          </p:nvPr>
        </p:nvGraphicFramePr>
        <p:xfrm>
          <a:off x="2986039" y="5432447"/>
          <a:ext cx="120841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2" imgW="1938489" imgH="868548" progId="ChemDraw.Document.6.0">
                  <p:embed/>
                </p:oleObj>
              </mc:Choice>
              <mc:Fallback>
                <p:oleObj name="CS ChemDraw Drawing" r:id="rId12" imgW="1938489" imgH="868548" progId="ChemDraw.Document.6.0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DE5AB822-E7F0-18AF-7F68-9404CA0B90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86039" y="5432447"/>
                        <a:ext cx="1208410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65F2E92-8B1F-C0F5-02DB-B41079C682DA}"/>
              </a:ext>
            </a:extLst>
          </p:cNvPr>
          <p:cNvSpPr txBox="1"/>
          <p:nvPr/>
        </p:nvSpPr>
        <p:spPr>
          <a:xfrm>
            <a:off x="3000199" y="2340665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</a:rPr>
              <a:t>•</a:t>
            </a:r>
          </a:p>
        </p:txBody>
      </p:sp>
    </p:spTree>
    <p:extLst>
      <p:ext uri="{BB962C8B-B14F-4D97-AF65-F5344CB8AC3E}">
        <p14:creationId xmlns:p14="http://schemas.microsoft.com/office/powerpoint/2010/main" val="236261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40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CS ChemDraw Drawing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Seif Eddine</dc:creator>
  <cp:lastModifiedBy>Roessler, Maxie M</cp:lastModifiedBy>
  <cp:revision>3</cp:revision>
  <dcterms:created xsi:type="dcterms:W3CDTF">2024-01-23T17:51:32Z</dcterms:created>
  <dcterms:modified xsi:type="dcterms:W3CDTF">2024-01-24T11:09:52Z</dcterms:modified>
</cp:coreProperties>
</file>